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54"/>
  </p:notesMasterIdLst>
  <p:sldIdLst>
    <p:sldId id="294" r:id="rId3"/>
    <p:sldId id="446" r:id="rId4"/>
    <p:sldId id="447" r:id="rId5"/>
    <p:sldId id="460" r:id="rId6"/>
    <p:sldId id="295" r:id="rId7"/>
    <p:sldId id="448" r:id="rId8"/>
    <p:sldId id="503" r:id="rId9"/>
    <p:sldId id="445" r:id="rId10"/>
    <p:sldId id="506" r:id="rId11"/>
    <p:sldId id="451" r:id="rId12"/>
    <p:sldId id="452" r:id="rId13"/>
    <p:sldId id="461" r:id="rId14"/>
    <p:sldId id="454" r:id="rId15"/>
    <p:sldId id="466" r:id="rId16"/>
    <p:sldId id="467" r:id="rId17"/>
    <p:sldId id="456" r:id="rId18"/>
    <p:sldId id="507" r:id="rId19"/>
    <p:sldId id="504" r:id="rId20"/>
    <p:sldId id="505" r:id="rId21"/>
    <p:sldId id="510" r:id="rId22"/>
    <p:sldId id="525" r:id="rId23"/>
    <p:sldId id="516" r:id="rId24"/>
    <p:sldId id="517" r:id="rId25"/>
    <p:sldId id="518" r:id="rId26"/>
    <p:sldId id="519" r:id="rId27"/>
    <p:sldId id="526" r:id="rId28"/>
    <p:sldId id="520" r:id="rId29"/>
    <p:sldId id="521" r:id="rId30"/>
    <p:sldId id="522" r:id="rId31"/>
    <p:sldId id="523" r:id="rId32"/>
    <p:sldId id="524" r:id="rId33"/>
    <p:sldId id="527" r:id="rId34"/>
    <p:sldId id="529" r:id="rId35"/>
    <p:sldId id="513" r:id="rId36"/>
    <p:sldId id="501" r:id="rId37"/>
    <p:sldId id="502" r:id="rId38"/>
    <p:sldId id="492" r:id="rId39"/>
    <p:sldId id="514" r:id="rId40"/>
    <p:sldId id="487" r:id="rId41"/>
    <p:sldId id="491" r:id="rId42"/>
    <p:sldId id="515" r:id="rId43"/>
    <p:sldId id="489" r:id="rId44"/>
    <p:sldId id="490" r:id="rId45"/>
    <p:sldId id="509" r:id="rId46"/>
    <p:sldId id="478" r:id="rId47"/>
    <p:sldId id="481" r:id="rId48"/>
    <p:sldId id="508" r:id="rId49"/>
    <p:sldId id="425" r:id="rId50"/>
    <p:sldId id="426" r:id="rId51"/>
    <p:sldId id="421" r:id="rId52"/>
    <p:sldId id="370" r:id="rId5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C404"/>
    <a:srgbClr val="82878C"/>
    <a:srgbClr val="0000FF"/>
    <a:srgbClr val="F2F2F2"/>
    <a:srgbClr val="E4E4EC"/>
    <a:srgbClr val="DEDEDE"/>
    <a:srgbClr val="FAFAFC"/>
    <a:srgbClr val="595959"/>
    <a:srgbClr val="545454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 autoAdjust="0"/>
    <p:restoredTop sz="82546"/>
  </p:normalViewPr>
  <p:slideViewPr>
    <p:cSldViewPr snapToGrid="0">
      <p:cViewPr varScale="1">
        <p:scale>
          <a:sx n="83" d="100"/>
          <a:sy n="83" d="100"/>
        </p:scale>
        <p:origin x="-278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notesMaster" Target="notesMasters/notesMaster1.xml"/><Relationship Id="rId55" Type="http://schemas.openxmlformats.org/officeDocument/2006/relationships/printerSettings" Target="printerSettings/printerSettings1.bin"/><Relationship Id="rId56" Type="http://schemas.openxmlformats.org/officeDocument/2006/relationships/commentAuthors" Target="commentAuthors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6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8-11T16:40:34.928" idx="7">
    <p:pos x="2073" y="3547"/>
    <p:text>リンクは論文とする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15T13:03:36.741" idx="2">
    <p:pos x="10" y="10"/>
    <p:text>リンクがうまく動作しない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15T13:08:30.840" idx="5">
    <p:pos x="10" y="10"/>
    <p:text>リンクが機能しない</p:text>
  </p:cm>
</p:cmLst>
</file>

<file path=ppt/media/image1.jpeg>
</file>

<file path=ppt/media/image10.jpeg>
</file>

<file path=ppt/media/image11.jpg>
</file>

<file path=ppt/media/image12.jpg>
</file>

<file path=ppt/media/image13.jpeg>
</file>

<file path=ppt/media/image14.jpg>
</file>

<file path=ppt/media/image2.jpeg>
</file>

<file path=ppt/media/image3.jpe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17/08/11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当資料は、</a:t>
            </a:r>
            <a:r>
              <a:rPr kumimoji="1" lang="en-US" altLang="ja-JP" dirty="0" smtClean="0"/>
              <a:t>2017</a:t>
            </a:r>
            <a:r>
              <a:rPr kumimoji="1" lang="ja-JP" altLang="en-US" dirty="0" smtClean="0"/>
              <a:t>年</a:t>
            </a:r>
            <a:r>
              <a:rPr kumimoji="1" lang="en-US" altLang="ja-JP" dirty="0" smtClean="0"/>
              <a:t>8</a:t>
            </a:r>
            <a:r>
              <a:rPr kumimoji="1" lang="ja-JP" altLang="en-US" dirty="0" smtClean="0"/>
              <a:t>月</a:t>
            </a:r>
            <a:r>
              <a:rPr kumimoji="1" lang="en-US" altLang="ja-JP" dirty="0" smtClean="0"/>
              <a:t>7-11</a:t>
            </a:r>
            <a:r>
              <a:rPr kumimoji="1" lang="ja-JP" altLang="en-US" dirty="0" smtClean="0"/>
              <a:t>日にアメリカで開催された、世界最大のアジャイルのカンファレンス「</a:t>
            </a:r>
            <a:r>
              <a:rPr kumimoji="1" lang="en-US" altLang="ja-JP" dirty="0" smtClean="0"/>
              <a:t>Agile2017</a:t>
            </a:r>
            <a:r>
              <a:rPr kumimoji="1" lang="ja-JP" altLang="en-US" dirty="0" smtClean="0"/>
              <a:t>」の参加報告です。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この他</a:t>
            </a:r>
            <a:r>
              <a:rPr kumimoji="1" lang="ja-JP" altLang="en-US" dirty="0" smtClean="0"/>
              <a:t>に、</a:t>
            </a:r>
            <a:r>
              <a:rPr kumimoji="1" lang="en-US" altLang="ja-JP" dirty="0" smtClean="0"/>
              <a:t>Lightning Talks </a:t>
            </a:r>
            <a:r>
              <a:rPr kumimoji="1" lang="ja-JP" altLang="en-US" dirty="0" smtClean="0"/>
              <a:t>が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枠ありました。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6328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Government</a:t>
            </a:r>
            <a:r>
              <a:rPr kumimoji="1" lang="ja-JP" altLang="en-US" dirty="0" smtClean="0"/>
              <a:t>：米国防総省や</a:t>
            </a:r>
            <a:r>
              <a:rPr kumimoji="1" lang="en-US" altLang="ja-JP" dirty="0" smtClean="0"/>
              <a:t> FBI </a:t>
            </a:r>
            <a:r>
              <a:rPr kumimoji="1" lang="ja-JP" altLang="en-US" dirty="0" smtClean="0"/>
              <a:t>の情報が聞けたので、無くなったことは</a:t>
            </a:r>
            <a:r>
              <a:rPr kumimoji="1" lang="ja-JP" altLang="en-US" dirty="0" smtClean="0"/>
              <a:t>残念</a:t>
            </a:r>
            <a:r>
              <a:rPr kumimoji="1" lang="ja-JP" altLang="en-US" dirty="0" smtClean="0"/>
              <a:t>です</a:t>
            </a:r>
            <a:r>
              <a:rPr kumimoji="1" lang="ja-JP" altLang="en-US" dirty="0" smtClean="0"/>
              <a:t>。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 Companies</a:t>
            </a:r>
            <a:r>
              <a:rPr kumimoji="1" lang="ja-JP" altLang="en-US" dirty="0" smtClean="0"/>
              <a:t>：特に会社の事例にフォーカスしたもの</a:t>
            </a:r>
            <a:r>
              <a:rPr kumimoji="1" lang="ja-JP" altLang="en-US" dirty="0" smtClean="0"/>
              <a:t>が</a:t>
            </a:r>
            <a:r>
              <a:rPr kumimoji="1" lang="ja-JP" altLang="en-US" dirty="0" smtClean="0"/>
              <a:t>、</a:t>
            </a:r>
            <a:r>
              <a:rPr kumimoji="1" lang="ja-JP" altLang="en-US" dirty="0" smtClean="0"/>
              <a:t>新た</a:t>
            </a:r>
            <a:r>
              <a:rPr kumimoji="1" lang="ja-JP" altLang="en-US" dirty="0" smtClean="0"/>
              <a:t>に出て</a:t>
            </a:r>
            <a:r>
              <a:rPr kumimoji="1" lang="ja-JP" altLang="en-US" dirty="0" smtClean="0"/>
              <a:t>き</a:t>
            </a:r>
            <a:r>
              <a:rPr kumimoji="1" lang="ja-JP" altLang="en-US" dirty="0" smtClean="0"/>
              <a:t>ました</a:t>
            </a:r>
            <a:r>
              <a:rPr kumimoji="1" lang="ja-JP" altLang="en-US" dirty="0" smtClean="0"/>
              <a:t>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Customers &amp; Products</a:t>
            </a:r>
            <a:r>
              <a:rPr kumimoji="1" lang="ja-JP" altLang="en-US" dirty="0" smtClean="0"/>
              <a:t>：「</a:t>
            </a:r>
            <a:r>
              <a:rPr kumimoji="1" lang="en-US" altLang="ja-JP" dirty="0" smtClean="0"/>
              <a:t>Value</a:t>
            </a:r>
            <a:r>
              <a:rPr kumimoji="1" lang="ja-JP" altLang="en-US" dirty="0" smtClean="0"/>
              <a:t>」の考え方に、顧客やプロダクトの視点が新たに</a:t>
            </a:r>
            <a:r>
              <a:rPr kumimoji="1" lang="ja-JP" altLang="en-US" dirty="0" smtClean="0"/>
              <a:t>増え</a:t>
            </a:r>
            <a:r>
              <a:rPr kumimoji="1" lang="ja-JP" altLang="en-US" dirty="0" smtClean="0"/>
              <a:t>ました</a:t>
            </a:r>
            <a:r>
              <a:rPr kumimoji="1" lang="ja-JP" altLang="en-US" dirty="0" smtClean="0"/>
              <a:t>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53499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6259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751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6259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751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6259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6259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36:00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2668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75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ちなみに、今回で</a:t>
            </a:r>
            <a:r>
              <a:rPr kumimoji="1" lang="en-US" altLang="ja-JP" dirty="0" smtClean="0"/>
              <a:t>5</a:t>
            </a:r>
            <a:r>
              <a:rPr kumimoji="1" lang="ja-JP" altLang="en-US" dirty="0" smtClean="0"/>
              <a:t>回目の参加になります。</a:t>
            </a:r>
            <a:endParaRPr kumimoji="1" lang="en-US" altLang="ja-JP" dirty="0" smtClean="0"/>
          </a:p>
          <a:p>
            <a:r>
              <a:rPr kumimoji="1" lang="en-US" altLang="ja-JP" dirty="0" smtClean="0"/>
              <a:t>【</a:t>
            </a:r>
            <a:r>
              <a:rPr kumimoji="1" lang="ja-JP" altLang="en-US" dirty="0" smtClean="0"/>
              <a:t>過去の参加</a:t>
            </a:r>
            <a:r>
              <a:rPr kumimoji="1" lang="en-US" altLang="ja-JP" dirty="0" smtClean="0"/>
              <a:t>】</a:t>
            </a:r>
          </a:p>
          <a:p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Agile2012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Agile201</a:t>
            </a:r>
            <a:r>
              <a:rPr kumimoji="1" lang="en-US" altLang="ja-JP" dirty="0" smtClean="0"/>
              <a:t>3</a:t>
            </a:r>
            <a:endParaRPr kumimoji="1" lang="ja-JP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Agile201</a:t>
            </a:r>
            <a:r>
              <a:rPr kumimoji="1" lang="en-US" altLang="ja-JP" dirty="0" smtClean="0"/>
              <a:t>4</a:t>
            </a:r>
            <a:r>
              <a:rPr kumimoji="1" lang="ja-JP" altLang="en-US" dirty="0" smtClean="0"/>
              <a:t>（スピーカー）</a:t>
            </a:r>
            <a:endParaRPr kumimoji="1" lang="ja-JP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Agile201</a:t>
            </a:r>
            <a:r>
              <a:rPr kumimoji="1" lang="en-US" altLang="ja-JP" dirty="0" smtClean="0"/>
              <a:t>6</a:t>
            </a:r>
            <a:endParaRPr kumimoji="1" lang="ja-JP" altLang="en-US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1678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2017年 8月 11日 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2017年 8月 11日 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agilealliance.org/" TargetMode="External"/><Relationship Id="rId3" Type="http://schemas.openxmlformats.org/officeDocument/2006/relationships/comments" Target="../comments/commen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gile2017.sched.com/" TargetMode="External"/><Relationship Id="rId4" Type="http://schemas.openxmlformats.org/officeDocument/2006/relationships/hyperlink" Target="https://agile2016.sched.org/event/6eds/pin-the-tail-on-the-metric-steve-martin" TargetMode="External"/><Relationship Id="rId5" Type="http://schemas.openxmlformats.org/officeDocument/2006/relationships/hyperlink" Target="https://agile2016.sched.org/event/6edq/virtuous-metrics-most-metrics-are-the-devil-be-an-angel-adam-weisbart" TargetMode="External"/><Relationship Id="rId6" Type="http://schemas.openxmlformats.org/officeDocument/2006/relationships/hyperlink" Target="https://agile2016.sched.org/event/6eb4/start-your-engines-accelerating-devops-performance-using-lean-metrics-gail-ferreira" TargetMode="External"/><Relationship Id="rId7" Type="http://schemas.openxmlformats.org/officeDocument/2006/relationships/hyperlink" Target="https://agile2016.sched.org/event/6ecp/data-driven-coaching-safely-turning-team-data-into-coaching-insights-troy-magennis" TargetMode="External"/><Relationship Id="rId8" Type="http://schemas.openxmlformats.org/officeDocument/2006/relationships/comments" Target="../comments/comment3.xm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agile2016.sched.org/event/6ee8/measuring-devops-the-key-metrics-that-matter-anders-wallgre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hyperlink" Target="https://commons.wikimedia.org/w/index.php?title=User:%E7%AC%B9%E6%9C%A8%E7%AC%B9%E6%9C%A8&amp;action=edit&amp;redlink=1" TargetMode="External"/><Relationship Id="rId5" Type="http://schemas.openxmlformats.org/officeDocument/2006/relationships/hyperlink" Target="https://creativecommons.org/licenses/by-sa/3.0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hyperlink" Target="http://www.slideshare.net/ssuser968fab/technology-drivendevelopment-forslideshare-38323907" TargetMode="External"/><Relationship Id="rId5" Type="http://schemas.openxmlformats.org/officeDocument/2006/relationships/comments" Target="../comments/comment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dirty="0" smtClean="0"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当たり前を</a:t>
            </a:r>
            <a: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当たり前に</a:t>
            </a:r>
            <a: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-Agile2017</a:t>
            </a:r>
            <a:r>
              <a:rPr lang="ja-JP" altLang="en-US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報告</a:t>
            </a:r>
            <a: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-</a:t>
            </a:r>
            <a:endParaRPr kumimoji="1" lang="ja-JP" altLang="en-US" sz="8000" dirty="0">
              <a:solidFill>
                <a:srgbClr val="F2F2F2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2017年 8月 11日 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latin typeface="ヒラギノ角ゴ ProN W6"/>
                <a:ea typeface="ヒラギノ角ゴ ProN W6"/>
                <a:cs typeface="ヒラギノ角ゴ ProN W6"/>
              </a:rPr>
              <a:t>2017</a:t>
            </a:r>
            <a:r>
              <a:rPr lang="ja-JP" altLang="en-US" sz="2800" b="0" dirty="0" smtClean="0"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08</a:t>
            </a:r>
            <a:r>
              <a:rPr lang="ja-JP" altLang="en-US" sz="2800" b="0" dirty="0" smtClean="0"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11</a:t>
            </a:r>
            <a:r>
              <a:rPr lang="ja-JP" altLang="en-US" sz="2800" b="0" dirty="0" smtClean="0"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基本情報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1190455"/>
              </p:ext>
            </p:extLst>
          </p:nvPr>
        </p:nvGraphicFramePr>
        <p:xfrm>
          <a:off x="628650" y="1689095"/>
          <a:ext cx="7886700" cy="438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3943350"/>
                <a:gridCol w="3943350"/>
              </a:tblGrid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項目</a:t>
                      </a:r>
                      <a:endParaRPr kumimoji="1" lang="ja-JP" altLang="en-US" sz="24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詳細</a:t>
                      </a:r>
                      <a:endParaRPr kumimoji="1" lang="ja-JP" altLang="en-US" sz="24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期間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ja-JP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r>
                        <a:rPr kumimoji="1" lang="en-US" altLang="ja-JP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/7</a:t>
                      </a:r>
                      <a:r>
                        <a:rPr kumimoji="1" lang="ja-JP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</a:t>
                      </a:r>
                      <a:r>
                        <a:rPr kumimoji="1" lang="en-US" altLang="ja-JP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Mon) - 8/11(</a:t>
                      </a:r>
                      <a:r>
                        <a:rPr kumimoji="1" lang="ja-JP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F</a:t>
                      </a:r>
                      <a:r>
                        <a:rPr kumimoji="1" lang="en-US" altLang="ja-JP" sz="2400" b="0" i="0" dirty="0" err="1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ri</a:t>
                      </a:r>
                      <a:r>
                        <a:rPr kumimoji="1" lang="en-US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)</a:t>
                      </a:r>
                      <a:endParaRPr kumimoji="1" lang="ja-JP" altLang="en-US" sz="24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セッション数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accent5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307</a:t>
                      </a:r>
                      <a:r>
                        <a:rPr kumimoji="1" lang="ja-JP" altLang="en-US" sz="2400" b="0" i="0" dirty="0" smtClean="0">
                          <a:solidFill>
                            <a:schemeClr val="accent5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（昨年は</a:t>
                      </a:r>
                      <a:r>
                        <a:rPr kumimoji="1" lang="en-US" altLang="ja-JP" sz="2400" b="0" i="0" dirty="0" smtClean="0">
                          <a:solidFill>
                            <a:schemeClr val="accent5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287</a:t>
                      </a:r>
                      <a:r>
                        <a:rPr kumimoji="1" lang="ja-JP" altLang="en-US" sz="2400" b="0" i="0" dirty="0" smtClean="0">
                          <a:solidFill>
                            <a:schemeClr val="accent5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）</a:t>
                      </a:r>
                      <a:endParaRPr kumimoji="1" lang="ja-JP" altLang="en-US" sz="2400" b="0" i="0" dirty="0">
                        <a:solidFill>
                          <a:schemeClr val="accent5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・セッションのジャンル数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2400" b="0" i="0" dirty="0">
                        <a:solidFill>
                          <a:srgbClr val="E50012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・最大同時並行トラック数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2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参加者数（国籍）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約</a:t>
                      </a:r>
                      <a:r>
                        <a:rPr kumimoji="1" lang="en-US" altLang="ja-JP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2,500</a:t>
                      </a:r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名（</a:t>
                      </a:r>
                      <a:r>
                        <a:rPr kumimoji="1" lang="en-US" altLang="ja-JP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42</a:t>
                      </a:r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か国）</a:t>
                      </a:r>
                      <a:endParaRPr kumimoji="1" lang="ja-JP" altLang="en-US" sz="2400" b="0" i="0" dirty="0">
                        <a:solidFill>
                          <a:srgbClr val="E50012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ボランティア数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約</a:t>
                      </a:r>
                      <a:r>
                        <a:rPr kumimoji="1" lang="en-US" altLang="ja-JP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300</a:t>
                      </a:r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名</a:t>
                      </a:r>
                      <a:endParaRPr kumimoji="1" lang="ja-JP" altLang="en-US" sz="2400" b="0" i="0" dirty="0">
                        <a:solidFill>
                          <a:srgbClr val="E50012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165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主催者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kumimoji="1" lang="en-US" altLang="ja-JP" sz="7200" i="1" dirty="0" smtClean="0">
                <a:solidFill>
                  <a:srgbClr val="00B0F0"/>
                </a:solidFill>
                <a:latin typeface="ヒラギノ角ゴ ProN W6"/>
                <a:ea typeface="ヒラギノ角ゴ ProN W6"/>
                <a:cs typeface="ヒラギノ角ゴ ProN W6"/>
              </a:rPr>
              <a:t>Agile Alliance</a:t>
            </a:r>
          </a:p>
          <a:p>
            <a:pPr algn="ctr"/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2"/>
              </a:rPr>
              <a:t>https://www.agilealliance.org/ 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全世界</a:t>
            </a:r>
            <a:r>
              <a:rPr lang="ja-JP" altLang="en-US" sz="3600" dirty="0"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ja-JP" altLang="en-US" sz="36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８万人以上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の会員を持つ、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文字通り世界のアジャイルを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代表する組織。</a:t>
            </a:r>
            <a:endParaRPr lang="en-US" altLang="ja-JP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7975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セッションの傾向（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2017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494250"/>
              </p:ext>
            </p:extLst>
          </p:nvPr>
        </p:nvGraphicFramePr>
        <p:xfrm>
          <a:off x="657000" y="1689099"/>
          <a:ext cx="7830000" cy="4599363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3043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数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数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Alliance Lounge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6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103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6073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6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Open Jam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3016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400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Practices &amp; Craftsmanship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6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6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5705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セッション</a:t>
            </a:r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の傾向</a:t>
            </a:r>
            <a:r>
              <a:rPr lang="ja-JP" altLang="en-US" sz="4800" dirty="0">
                <a:solidFill>
                  <a:srgbClr val="E50012"/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4800" dirty="0" smtClean="0">
                <a:solidFill>
                  <a:srgbClr val="E50012"/>
                </a:solidFill>
                <a:latin typeface="ヒラギノ角ゴ ProN W6"/>
                <a:ea typeface="ヒラギノ角ゴ ProN W6"/>
                <a:cs typeface="ヒラギノ角ゴ ProN W6"/>
              </a:rPr>
              <a:t>2016</a:t>
            </a:r>
            <a:r>
              <a:rPr lang="ja-JP" altLang="en-US" sz="4800" dirty="0" smtClean="0">
                <a:solidFill>
                  <a:srgbClr val="E50012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 dirty="0">
              <a:solidFill>
                <a:srgbClr val="E50012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527292"/>
              </p:ext>
            </p:extLst>
          </p:nvPr>
        </p:nvGraphicFramePr>
        <p:xfrm>
          <a:off x="657000" y="1689100"/>
          <a:ext cx="7830000" cy="4647217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27649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数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数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Bootcamp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9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Lightning Talks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8818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Open Jam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6243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Practices &amp;</a:t>
                      </a:r>
                    </a:p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Craftsmanship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and Portfolio</a:t>
                      </a:r>
                      <a:r>
                        <a:rPr kumimoji="1" lang="ja-JP" altLang="en-US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 </a:t>
                      </a:r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Management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18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27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9614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</a:t>
                      </a:r>
                    </a:p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(IEEE Software)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Government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Working with Customers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933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セッションの変化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915481"/>
              </p:ext>
            </p:extLst>
          </p:nvPr>
        </p:nvGraphicFramePr>
        <p:xfrm>
          <a:off x="626398" y="1689098"/>
          <a:ext cx="7834814" cy="3507840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917407"/>
                <a:gridCol w="3917407"/>
              </a:tblGrid>
              <a:tr h="87696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IN</a:t>
                      </a:r>
                      <a:endParaRPr kumimoji="1" lang="ja-JP" altLang="en-US" sz="28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OUT</a:t>
                      </a:r>
                      <a:endParaRPr kumimoji="1" lang="ja-JP" altLang="en-US" sz="28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</a:tr>
              <a:tr h="876960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Bootcamp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876960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Government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876960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Working with Customers</a:t>
                      </a:r>
                      <a:endParaRPr kumimoji="1" lang="ja-JP" altLang="en-US" sz="20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  <a:p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2998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3717777"/>
            <a:ext cx="7886700" cy="2377721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 charset="0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開発プラクティスの強化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著名人との対話の機会の増加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セッション数の増減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158445"/>
              </p:ext>
            </p:extLst>
          </p:nvPr>
        </p:nvGraphicFramePr>
        <p:xfrm>
          <a:off x="656999" y="1689101"/>
          <a:ext cx="7865415" cy="203727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6748474"/>
                <a:gridCol w="1116941"/>
              </a:tblGrid>
              <a:tr h="4103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増減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</a:tr>
              <a:tr h="462948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Practices &amp; Craftsmanship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+5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2948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+5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2948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</a:t>
                      </a: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(IEEE Software)</a:t>
                      </a:r>
                      <a:endParaRPr kumimoji="1" lang="ja-JP" altLang="en-US" sz="20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+3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7393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実際に参加しての印象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 charset="0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例年になく、世界的な著名人が、登壇に関係なく集まる。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継続参加している人たちが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なんだろう？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868757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0716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今回の参加目的（再掲）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の情報収集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dirty="0">
                <a:latin typeface="ヒラギノ角ゴ ProN W6"/>
                <a:ea typeface="ヒラギノ角ゴ ProN W6"/>
                <a:cs typeface="ヒラギノ角ゴ ProN W6"/>
              </a:rPr>
              <a:t>情報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Mob Programming</a:t>
            </a:r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知る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著名な会社の</a:t>
            </a:r>
            <a:r>
              <a:rPr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現場事例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の取得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著名人との交流</a:t>
            </a:r>
            <a:endParaRPr lang="en-US" altLang="ja-JP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34529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今回の参加目的（再掲）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の情報収集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dirty="0">
                <a:latin typeface="ヒラギノ角ゴ ProN W6"/>
                <a:ea typeface="ヒラギノ角ゴ ProN W6"/>
                <a:cs typeface="ヒラギノ角ゴ ProN W6"/>
              </a:rPr>
              <a:t>情報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Mob Programming</a:t>
            </a:r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知る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著名な会社の</a:t>
            </a:r>
            <a:r>
              <a:rPr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現場事例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の取得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著名人との交流</a:t>
            </a:r>
            <a:endParaRPr lang="en-US" altLang="ja-JP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055739" y="2447919"/>
            <a:ext cx="7145364" cy="2264325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>
        <p:nvSpPr>
          <p:cNvPr id="8" name="四角形吹き出し 7"/>
          <p:cNvSpPr/>
          <p:nvPr/>
        </p:nvSpPr>
        <p:spPr>
          <a:xfrm>
            <a:off x="4607105" y="1423746"/>
            <a:ext cx="3600000" cy="720000"/>
          </a:xfrm>
          <a:prstGeom prst="wedgeRectCallout">
            <a:avLst>
              <a:gd name="adj1" fmla="val -56959"/>
              <a:gd name="adj2" fmla="val 92249"/>
            </a:avLst>
          </a:prstGeom>
          <a:solidFill>
            <a:srgbClr val="FFFF00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ja-JP" altLang="en-US" sz="24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特にここにフォーカス</a:t>
            </a:r>
            <a:endParaRPr lang="ja-JP" altLang="en-US" sz="2400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36620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Agile2017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7" name="図 6" descr="IMG_0756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645" y="1154801"/>
            <a:ext cx="6612711" cy="4959534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80234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endParaRPr lang="ja-JP" altLang="en-US" sz="7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02162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21</a:t>
            </a:fld>
            <a:endParaRPr lang="ja-JP" altLang="en-US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テスト自動化の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7</a:t>
            </a:r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つの無駄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noFill/>
          </a:ln>
        </p:spPr>
        <p:txBody>
          <a:bodyPr anchor="ctr">
            <a:normAutofit/>
          </a:bodyPr>
          <a:lstStyle/>
          <a:p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アジャイルサムライの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ジョナサンさんによる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テスト自動化の </a:t>
            </a:r>
            <a:r>
              <a:rPr kumimoji="1"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Tips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 descr="WithJonatha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" y="1600710"/>
            <a:ext cx="4875439" cy="3656580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3919130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技術</a:t>
            </a:r>
            <a:r>
              <a:rPr lang="ja-JP" altLang="en-US" sz="8000" dirty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的側面</a:t>
            </a:r>
            <a:endParaRPr kumimoji="1" lang="ja-JP" altLang="en-US" sz="8000" dirty="0">
              <a:solidFill>
                <a:schemeClr val="bg1">
                  <a:lumMod val="95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Slow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Test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lang="ja-JP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)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Flaky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Tests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Premature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Hardening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文化的側面</a:t>
            </a:r>
            <a:endParaRPr kumimoji="1" lang="ja-JP" altLang="en-US" sz="8000" dirty="0">
              <a:solidFill>
                <a:schemeClr val="bg1">
                  <a:lumMod val="95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955905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4)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Lack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of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Language &amp; FW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5)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スキル不足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6)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Artifical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Separation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米フロリダ州オーランド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 descr="IMG_0735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8444"/>
            <a:ext cx="9144000" cy="2025301"/>
          </a:xfrm>
          <a:prstGeom prst="rect">
            <a:avLst/>
          </a:prstGeom>
          <a:ln>
            <a:solidFill>
              <a:srgbClr val="161616"/>
            </a:solidFill>
          </a:ln>
        </p:spPr>
      </p:pic>
      <p:pic>
        <p:nvPicPr>
          <p:cNvPr id="6" name="図 5" descr="IMG_0748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471" y="3192505"/>
            <a:ext cx="2229055" cy="2972072"/>
          </a:xfrm>
          <a:prstGeom prst="rect">
            <a:avLst/>
          </a:prstGeom>
          <a:ln>
            <a:solidFill>
              <a:srgbClr val="161616"/>
            </a:solidFill>
          </a:ln>
        </p:spPr>
      </p:pic>
      <p:pic>
        <p:nvPicPr>
          <p:cNvPr id="7" name="図 6" descr="IMG_0777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35" y="3186696"/>
            <a:ext cx="6203515" cy="2979001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1380234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7)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観点の欠落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Spotify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で行っていること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すべてをモニタリングしている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テスト自動化の専任者を置いている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Productivity Squads</a:t>
            </a:r>
          </a:p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１週間ごとのリリース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Empower and hold teams accountable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所感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95415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33</a:t>
            </a:fld>
            <a:endParaRPr lang="ja-JP" altLang="en-US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参考資料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noFill/>
          </a:ln>
        </p:spPr>
        <p:txBody>
          <a:bodyPr anchor="ctr">
            <a:normAutofit/>
          </a:bodyPr>
          <a:lstStyle/>
          <a:p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翻訳版が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017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9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月に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発売予定！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 descr="IMG_0731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73" y="1162761"/>
            <a:ext cx="3683354" cy="4911139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262745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ja-JP" sz="72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endParaRPr lang="ja-JP" altLang="en-US" sz="7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803530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アジャイルの文脈において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、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メトリクス</a:t>
            </a:r>
            <a:r>
              <a:rPr lang="ja-JP" altLang="en-US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の取得・活用は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、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もはや</a:t>
            </a:r>
            <a:r>
              <a:rPr lang="ja-JP" altLang="en-US" sz="4800" b="1" dirty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一般的なこと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と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なりつつ</a:t>
            </a:r>
            <a:r>
              <a:rPr lang="ja-JP" altLang="en-US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ある。</a:t>
            </a:r>
            <a:endParaRPr lang="ja-JP" altLang="en-US" sz="4800" b="1" dirty="0">
              <a:solidFill>
                <a:schemeClr val="tx2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E50012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アジャイルとメトリクス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01446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メトリクス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とアクションの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共通化</a:t>
            </a:r>
            <a:r>
              <a:rPr lang="ja-JP" altLang="en-US" sz="48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・標準化が進み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、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プラクティスとして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一般化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しつつある。</a:t>
            </a:r>
            <a:endParaRPr lang="ja-JP" altLang="en-US" sz="4800" b="1" dirty="0">
              <a:solidFill>
                <a:schemeClr val="tx2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E50012"/>
          </a:solidFill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世界のメトリクスの動向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45421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Memo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Docker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+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dirty="0" err="1" smtClean="0">
                <a:latin typeface="ヒラギノ角ゴ ProN W6"/>
                <a:ea typeface="ヒラギノ角ゴ ProN W6"/>
                <a:cs typeface="ヒラギノ角ゴ ProN W6"/>
              </a:rPr>
              <a:t>Kubernetes</a:t>
            </a:r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?</a:t>
            </a:r>
          </a:p>
          <a:p>
            <a:pPr algn="ctr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メトリクス？</a:t>
            </a:r>
            <a:endParaRPr kumimoji="1" lang="ja-JP" altLang="en-US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93723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ja-JP" sz="72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. Mob Programming</a:t>
            </a:r>
            <a:endParaRPr lang="ja-JP" altLang="en-US" sz="7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30254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E50012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セッション一覧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5" name="テキスト ボックス 4">
            <a:hlinkClick r:id="rId2"/>
          </p:cNvPr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Measuring DevOps: the Key Metrics that Matter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7750" y="5376000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https://agile2017.sched.com/</a:t>
            </a:r>
            <a:endParaRPr lang="ja-JP" altLang="en-US" sz="20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>
            <a:hlinkClick r:id="rId4"/>
          </p:cNvPr>
          <p:cNvSpPr txBox="1"/>
          <p:nvPr/>
        </p:nvSpPr>
        <p:spPr>
          <a:xfrm>
            <a:off x="628650" y="2465783"/>
            <a:ext cx="7887600" cy="72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Pin the Tail on the Metric</a:t>
            </a:r>
          </a:p>
        </p:txBody>
      </p:sp>
      <p:sp>
        <p:nvSpPr>
          <p:cNvPr id="12" name="テキスト ボックス 11">
            <a:hlinkClick r:id="rId5"/>
          </p:cNvPr>
          <p:cNvSpPr txBox="1"/>
          <p:nvPr/>
        </p:nvSpPr>
        <p:spPr>
          <a:xfrm>
            <a:off x="628650" y="3242467"/>
            <a:ext cx="7887600" cy="72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Virtuous 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Metrics</a:t>
            </a:r>
          </a:p>
          <a:p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- </a:t>
            </a:r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Most metrics are the 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devil. Be </a:t>
            </a:r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an angel.</a:t>
            </a:r>
          </a:p>
        </p:txBody>
      </p:sp>
      <p:sp>
        <p:nvSpPr>
          <p:cNvPr id="13" name="テキスト ボックス 12">
            <a:hlinkClick r:id="rId6"/>
          </p:cNvPr>
          <p:cNvSpPr txBox="1"/>
          <p:nvPr/>
        </p:nvSpPr>
        <p:spPr>
          <a:xfrm>
            <a:off x="628650" y="4019151"/>
            <a:ext cx="7887600" cy="72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Start Your 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Engines!</a:t>
            </a:r>
          </a:p>
          <a:p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Accelerating </a:t>
            </a:r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DevOps 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Performance</a:t>
            </a:r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using </a:t>
            </a:r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Lean Metrics</a:t>
            </a:r>
          </a:p>
        </p:txBody>
      </p:sp>
      <p:sp>
        <p:nvSpPr>
          <p:cNvPr id="14" name="テキスト ボックス 13">
            <a:hlinkClick r:id="rId7"/>
          </p:cNvPr>
          <p:cNvSpPr txBox="1"/>
          <p:nvPr/>
        </p:nvSpPr>
        <p:spPr>
          <a:xfrm>
            <a:off x="628650" y="4795835"/>
            <a:ext cx="7887600" cy="72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Data Driven 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Coaching</a:t>
            </a:r>
          </a:p>
          <a:p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- </a:t>
            </a:r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Safely turning team data into coaching insights</a:t>
            </a:r>
          </a:p>
        </p:txBody>
      </p:sp>
    </p:spTree>
    <p:extLst>
      <p:ext uri="{BB962C8B-B14F-4D97-AF65-F5344CB8AC3E}">
        <p14:creationId xmlns:p14="http://schemas.microsoft.com/office/powerpoint/2010/main" val="2279812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日本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人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参加者：</a:t>
            </a:r>
            <a:r>
              <a:rPr kumimoji="1" lang="en-US" altLang="ja-JP" sz="48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12</a:t>
            </a:r>
            <a:r>
              <a:rPr lang="ja-JP" altLang="en-US" sz="48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名</a:t>
            </a:r>
            <a:endParaRPr kumimoji="1" lang="ja-JP" altLang="en-US" sz="4800" dirty="0">
              <a:solidFill>
                <a:srgbClr val="FFFF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IMG_075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2681"/>
            <a:ext cx="4544268" cy="3412639"/>
          </a:xfrm>
          <a:prstGeom prst="rect">
            <a:avLst/>
          </a:prstGeom>
          <a:ln>
            <a:solidFill>
              <a:srgbClr val="161616"/>
            </a:solidFill>
          </a:ln>
        </p:spPr>
      </p:pic>
      <p:pic>
        <p:nvPicPr>
          <p:cNvPr id="6" name="図 5" descr="IMG_0745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997" y="1694682"/>
            <a:ext cx="4624847" cy="3468636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1305686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Memo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仮装イベント！？</a:t>
            </a:r>
            <a:endParaRPr kumimoji="1" lang="ja-JP" altLang="en-US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04876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S</a:t>
            </a:r>
            <a:r>
              <a:rPr lang="en-US" altLang="ja-JP" sz="7200" dirty="0" err="1" smtClean="0">
                <a:latin typeface="ヒラギノ角ゴ ProN W6"/>
                <a:ea typeface="ヒラギノ角ゴ ProN W6"/>
                <a:cs typeface="ヒラギノ角ゴ ProN W6"/>
              </a:rPr>
              <a:t>potify</a:t>
            </a: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 の</a:t>
            </a:r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現場事例</a:t>
            </a:r>
            <a:endParaRPr lang="ja-JP" altLang="en-US" sz="7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30254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memo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Bas </a:t>
            </a:r>
            <a:r>
              <a:rPr kumimoji="1" lang="en-US" altLang="ja-JP" dirty="0" err="1" smtClean="0">
                <a:latin typeface="ヒラギノ角ゴ ProN W6"/>
                <a:ea typeface="ヒラギノ角ゴ ProN W6"/>
                <a:cs typeface="ヒラギノ角ゴ ProN W6"/>
              </a:rPr>
              <a:t>Vodde</a:t>
            </a:r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endParaRPr lang="en-US" altLang="ja-JP" dirty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Large Scale Scrum (</a:t>
            </a:r>
            <a:r>
              <a:rPr kumimoji="1" lang="en-US" altLang="ja-JP" dirty="0" err="1" smtClean="0">
                <a:latin typeface="ヒラギノ角ゴ ProN W6"/>
                <a:ea typeface="ヒラギノ角ゴ ProN W6"/>
                <a:cs typeface="ヒラギノ角ゴ ProN W6"/>
              </a:rPr>
              <a:t>LeSS</a:t>
            </a:r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)</a:t>
            </a:r>
          </a:p>
          <a:p>
            <a:pPr algn="ctr"/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に特に興味があったので参加</a:t>
            </a:r>
            <a:endParaRPr kumimoji="1" lang="ja-JP" altLang="en-US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75504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lang="ja-JP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</a:t>
            </a:r>
            <a:r>
              <a:rPr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gile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Scaling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SAFe</a:t>
            </a:r>
          </a:p>
          <a:p>
            <a:pPr algn="ctr"/>
            <a:r>
              <a:rPr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4.0</a:t>
            </a:r>
          </a:p>
          <a:p>
            <a:pPr algn="ctr"/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セッション数：</a:t>
            </a:r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x</a:t>
            </a:r>
            <a:endParaRPr kumimoji="1" lang="ja-JP" altLang="en-US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240948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0716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45</a:t>
            </a:fld>
            <a:endParaRPr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ln>
            <a:solidFill>
              <a:srgbClr val="E50012"/>
            </a:solidFill>
          </a:ln>
        </p:spPr>
        <p:txBody>
          <a:bodyPr/>
          <a:lstStyle/>
          <a:p>
            <a:r>
              <a:rPr kumimoji="1" lang="ja-JP" altLang="en-US" dirty="0" smtClean="0"/>
              <a:t>写真</a:t>
            </a:r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David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Hussman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solidFill>
              <a:srgbClr val="E50012"/>
            </a:solidFill>
          </a:ln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Lean Startup</a:t>
            </a:r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系の手法の第一人者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/>
              <a:buChar char="•"/>
            </a:pP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Customer Journey 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などは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　</a:t>
            </a:r>
            <a:r>
              <a:rPr kumimoji="1"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彼から聞こう！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7743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46</a:t>
            </a:fld>
            <a:endParaRPr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ln>
            <a:solidFill>
              <a:srgbClr val="E50012"/>
            </a:solidFill>
          </a:ln>
        </p:spPr>
        <p:txBody>
          <a:bodyPr/>
          <a:lstStyle/>
          <a:p>
            <a:r>
              <a:rPr kumimoji="1" lang="ja-JP" altLang="en-US" dirty="0" smtClean="0"/>
              <a:t>写真</a:t>
            </a:r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Jonathan </a:t>
            </a:r>
            <a:r>
              <a:rPr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Rasmusson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solidFill>
              <a:srgbClr val="E50012"/>
            </a:solidFill>
          </a:ln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言わずと知れた</a:t>
            </a:r>
            <a:r>
              <a:rPr kumimoji="1"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『</a:t>
            </a:r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アジャイルサムライ</a:t>
            </a:r>
            <a:r>
              <a:rPr kumimoji="1"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』</a:t>
            </a:r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の著者。マスターセンセイ。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/>
              <a:buChar char="•"/>
            </a:pPr>
            <a:r>
              <a:rPr lang="en-US" altLang="ja-JP" sz="2800" dirty="0" err="1" smtClean="0">
                <a:latin typeface="ヒラギノ角ゴ ProN W6"/>
                <a:ea typeface="ヒラギノ角ゴ ProN W6"/>
                <a:cs typeface="ヒラギノ角ゴ ProN W6"/>
              </a:rPr>
              <a:t>Spotify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に勤務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/>
              <a:buChar char="•"/>
            </a:pP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今年はテスト自動化に関するセッションを担当</a:t>
            </a:r>
            <a:endParaRPr lang="en-US" altLang="ja-JP" sz="2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334662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0716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アジャイルの文脈において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、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メトリクス</a:t>
            </a:r>
            <a:r>
              <a:rPr lang="ja-JP" altLang="en-US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の取得・活用は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、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もはや</a:t>
            </a:r>
            <a:r>
              <a:rPr lang="ja-JP" altLang="en-US" sz="4800" b="1" dirty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一般的なこと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と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なりつつ</a:t>
            </a:r>
            <a:r>
              <a:rPr lang="ja-JP" altLang="en-US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ある。</a:t>
            </a:r>
            <a:endParaRPr lang="ja-JP" altLang="en-US" sz="4800" b="1" dirty="0">
              <a:solidFill>
                <a:schemeClr val="tx2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E50012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アジャイルとメトリクス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27698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メトリクス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とアクションの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共通化</a:t>
            </a:r>
            <a:r>
              <a:rPr lang="ja-JP" altLang="en-US" sz="48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・標準化が進み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、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プラクティスとして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一般化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しつつある。</a:t>
            </a:r>
            <a:endParaRPr lang="ja-JP" altLang="en-US" sz="4800" b="1" dirty="0">
              <a:solidFill>
                <a:schemeClr val="tx2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E50012"/>
          </a:solidFill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世界のメトリクスの動向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87327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当資料のレポーター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920923" y="1683362"/>
            <a:ext cx="4606036" cy="306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ja-JP" altLang="en-US" b="0" kern="0" dirty="0">
                <a:solidFill>
                  <a:srgbClr val="00B050"/>
                </a:solidFill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lang="en-US" altLang="ja-JP" b="0" kern="0" dirty="0">
                <a:solidFill>
                  <a:srgbClr val="00B050"/>
                </a:solidFill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b="0" kern="0" dirty="0">
                <a:solidFill>
                  <a:srgbClr val="00B050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b="0" kern="0" dirty="0">
              <a:solidFill>
                <a:srgbClr val="00B05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0" kern="0" dirty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b="0" kern="0" dirty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Agile Coach</a:t>
            </a:r>
            <a:endParaRPr lang="ja-JP" altLang="en-US" b="0" kern="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Software Engineer in Test (SET)</a:t>
            </a:r>
          </a:p>
        </p:txBody>
      </p:sp>
      <p:pic>
        <p:nvPicPr>
          <p:cNvPr id="9" name="Picture 2" descr="C:\Users\hiroyuki.a.ito\Pictures\Scrum\CSM_sea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6762" y="4667681"/>
            <a:ext cx="1832092" cy="18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hiroyuki.a.ito\Pictures\Scrum\CSPO_sea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5146" y="4667681"/>
            <a:ext cx="1832092" cy="18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C:\Users\hiroyuki.a.ito\Pictures\Scrum\CSP_seal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954" y="4667681"/>
            <a:ext cx="1832092" cy="18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 descr="IMG_0768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58" y="1152358"/>
            <a:ext cx="2749275" cy="3665700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E50012"/>
          </a:solidFill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彼を知り己れを知れば</a:t>
            </a:r>
            <a:endParaRPr lang="en-US" altLang="ja-JP" sz="6000" b="1" dirty="0" smtClean="0">
              <a:solidFill>
                <a:srgbClr val="0000FF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百戦して殆うからず。</a:t>
            </a:r>
            <a:endParaRPr lang="ja-JP" altLang="en-US" sz="6000" b="1" dirty="0">
              <a:solidFill>
                <a:srgbClr val="0000FF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1854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E50012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YeaOh!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な現場を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163" y="1152280"/>
            <a:ext cx="4275674" cy="5204069"/>
          </a:xfrm>
          <a:prstGeom prst="rect">
            <a:avLst/>
          </a:prstGeom>
        </p:spPr>
      </p:pic>
      <p:sp>
        <p:nvSpPr>
          <p:cNvPr id="9" name="タイトル 2"/>
          <p:cNvSpPr txBox="1">
            <a:spLocks/>
          </p:cNvSpPr>
          <p:nvPr/>
        </p:nvSpPr>
        <p:spPr>
          <a:xfrm>
            <a:off x="6709837" y="5996349"/>
            <a:ext cx="2434163" cy="36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1000" b="0" dirty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Photo </a:t>
            </a:r>
            <a:r>
              <a:rPr lang="en-US" altLang="ja-JP" sz="10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by </a:t>
            </a:r>
            <a:r>
              <a:rPr lang="ja-JP" altLang="en-US" sz="1000" b="0" u="sng" dirty="0" smtClean="0">
                <a:latin typeface="ヒラギノ角ゴ ProN W6"/>
                <a:ea typeface="ヒラギノ角ゴ ProN W6"/>
                <a:cs typeface="ヒラギノ角ゴ ProN W6"/>
                <a:hlinkClick r:id="rId4" tooltip="User:笹木笹木 (page does not exist)"/>
              </a:rPr>
              <a:t>笹木</a:t>
            </a:r>
            <a:r>
              <a:rPr lang="ja-JP" altLang="en-US" sz="1000" b="0" u="sng" dirty="0">
                <a:latin typeface="ヒラギノ角ゴ ProN W6"/>
                <a:ea typeface="ヒラギノ角ゴ ProN W6"/>
                <a:cs typeface="ヒラギノ角ゴ ProN W6"/>
                <a:hlinkClick r:id="rId4" tooltip="User:笹木笹木 (page does not exist)"/>
              </a:rPr>
              <a:t>笹木</a:t>
            </a:r>
            <a:r>
              <a:rPr lang="en-US" altLang="ja-JP" sz="10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/ </a:t>
            </a:r>
            <a:r>
              <a:rPr lang="en-US" altLang="ja-JP" sz="1000" b="0" dirty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CC BY-SA </a:t>
            </a:r>
            <a:r>
              <a:rPr lang="ja-JP" altLang="en-US" sz="1000" b="0" dirty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３</a:t>
            </a:r>
            <a:r>
              <a:rPr lang="en-US" altLang="ja-JP" sz="1000" b="0" dirty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.0</a:t>
            </a:r>
            <a:endParaRPr lang="is-IS" altLang="ja-JP" sz="1000" b="0" dirty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78424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Agile2014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にも登壇しています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pic>
        <p:nvPicPr>
          <p:cNvPr id="6" name="図 5" descr="登壇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23" y="1161796"/>
            <a:ext cx="7895091" cy="4215823"/>
          </a:xfrm>
          <a:prstGeom prst="rect">
            <a:avLst/>
          </a:prstGeom>
          <a:ln>
            <a:solidFill>
              <a:srgbClr val="161616"/>
            </a:solidFill>
          </a:ln>
        </p:spPr>
      </p:pic>
      <p:sp>
        <p:nvSpPr>
          <p:cNvPr id="5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5376000"/>
            <a:ext cx="7886700" cy="720000"/>
          </a:xfrm>
          <a:noFill/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→　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  <a:hlinkClick r:id="rId4"/>
              </a:rPr>
              <a:t>プレゼン資料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603645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今回の参加目的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の情報収集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dirty="0">
                <a:latin typeface="ヒラギノ角ゴ ProN W6"/>
                <a:ea typeface="ヒラギノ角ゴ ProN W6"/>
                <a:cs typeface="ヒラギノ角ゴ ProN W6"/>
              </a:rPr>
              <a:t>情報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Mob Programming</a:t>
            </a:r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知る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著名な会社の</a:t>
            </a:r>
            <a:r>
              <a:rPr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現場事例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の取得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著名人との交流</a:t>
            </a:r>
            <a:endParaRPr lang="en-US" altLang="ja-JP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46470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54222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933</TotalTime>
  <Words>1174</Words>
  <Application>Microsoft Macintosh PowerPoint</Application>
  <PresentationFormat>画面に合わせる (4:3)</PresentationFormat>
  <Paragraphs>381</Paragraphs>
  <Slides>51</Slides>
  <Notes>37</Notes>
  <HiddenSlides>0</HiddenSlides>
  <MMClips>0</MMClips>
  <ScaleCrop>false</ScaleCrop>
  <HeadingPairs>
    <vt:vector size="4" baseType="variant">
      <vt:variant>
        <vt:lpstr>テーマ</vt:lpstr>
      </vt:variant>
      <vt:variant>
        <vt:i4>2</vt:i4>
      </vt:variant>
      <vt:variant>
        <vt:lpstr>スライド タイトル</vt:lpstr>
      </vt:variant>
      <vt:variant>
        <vt:i4>51</vt:i4>
      </vt:variant>
    </vt:vector>
  </HeadingPairs>
  <TitlesOfParts>
    <vt:vector size="53" baseType="lpstr">
      <vt:lpstr>Office テーマ</vt:lpstr>
      <vt:lpstr>1_Office テーマ</vt:lpstr>
      <vt:lpstr>当たり前を 当たり前に -Agile2017報告-</vt:lpstr>
      <vt:lpstr>Agile2017</vt:lpstr>
      <vt:lpstr>米フロリダ州オーランド</vt:lpstr>
      <vt:lpstr>日本人参加者：12名</vt:lpstr>
      <vt:lpstr>当資料のレポーター</vt:lpstr>
      <vt:lpstr>Agile2014にも登壇しています</vt:lpstr>
      <vt:lpstr>今回の参加目的</vt:lpstr>
      <vt:lpstr>アジェンダ</vt:lpstr>
      <vt:lpstr>PowerPoint プレゼンテーション</vt:lpstr>
      <vt:lpstr>基本情報</vt:lpstr>
      <vt:lpstr>主催者</vt:lpstr>
      <vt:lpstr>セッションの傾向（2017）</vt:lpstr>
      <vt:lpstr>セッションの傾向（2016）</vt:lpstr>
      <vt:lpstr>セッションの変化</vt:lpstr>
      <vt:lpstr>セッション数の増減</vt:lpstr>
      <vt:lpstr>実際に参加しての印象</vt:lpstr>
      <vt:lpstr>PowerPoint プレゼンテーション</vt:lpstr>
      <vt:lpstr>今回の参加目的（再掲）</vt:lpstr>
      <vt:lpstr>今回の参加目的（再掲）</vt:lpstr>
      <vt:lpstr>1. テスト自動化</vt:lpstr>
      <vt:lpstr>テスト自動化の7つの無駄</vt:lpstr>
      <vt:lpstr>PowerPoint プレゼンテーション</vt:lpstr>
      <vt:lpstr>1) Slow Test</vt:lpstr>
      <vt:lpstr>2) Flaky Tests</vt:lpstr>
      <vt:lpstr>3) Premature Hardening</vt:lpstr>
      <vt:lpstr>PowerPoint プレゼンテーション</vt:lpstr>
      <vt:lpstr>4) Lack of Language &amp; FW</vt:lpstr>
      <vt:lpstr>5) スキル不足</vt:lpstr>
      <vt:lpstr>6) Artifical Separation</vt:lpstr>
      <vt:lpstr>7) 観点の欠落</vt:lpstr>
      <vt:lpstr>Spotify で行っていること</vt:lpstr>
      <vt:lpstr>所感</vt:lpstr>
      <vt:lpstr>参考資料</vt:lpstr>
      <vt:lpstr>2. メトリクス</vt:lpstr>
      <vt:lpstr>アジャイルとメトリクス</vt:lpstr>
      <vt:lpstr>世界のメトリクスの動向</vt:lpstr>
      <vt:lpstr>Memo</vt:lpstr>
      <vt:lpstr>3. Mob Programming</vt:lpstr>
      <vt:lpstr>セッション一覧</vt:lpstr>
      <vt:lpstr>Memo</vt:lpstr>
      <vt:lpstr>4. Spotify の 現場事例</vt:lpstr>
      <vt:lpstr>memo</vt:lpstr>
      <vt:lpstr>Agile の Scaling</vt:lpstr>
      <vt:lpstr>PowerPoint プレゼンテーション</vt:lpstr>
      <vt:lpstr>David Hussman</vt:lpstr>
      <vt:lpstr>Jonathan Rasmusson</vt:lpstr>
      <vt:lpstr>PowerPoint プレゼンテーション</vt:lpstr>
      <vt:lpstr>アジャイルとメトリクス</vt:lpstr>
      <vt:lpstr>世界のメトリクスの動向</vt:lpstr>
      <vt:lpstr>結論</vt:lpstr>
      <vt:lpstr>メトリクスでYeaOh!な現場を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伊藤 宏幸</cp:lastModifiedBy>
  <cp:revision>1124</cp:revision>
  <dcterms:created xsi:type="dcterms:W3CDTF">2016-11-21T06:16:44Z</dcterms:created>
  <dcterms:modified xsi:type="dcterms:W3CDTF">2017-08-11T22:06:21Z</dcterms:modified>
</cp:coreProperties>
</file>

<file path=docProps/thumbnail.jpeg>
</file>